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8" r:id="rId3"/>
    <p:sldId id="257" r:id="rId4"/>
    <p:sldId id="260" r:id="rId5"/>
    <p:sldId id="261" r:id="rId6"/>
    <p:sldId id="262" r:id="rId7"/>
    <p:sldId id="269" r:id="rId8"/>
    <p:sldId id="273" r:id="rId9"/>
    <p:sldId id="272" r:id="rId10"/>
    <p:sldId id="270" r:id="rId11"/>
    <p:sldId id="271" r:id="rId12"/>
    <p:sldId id="280" r:id="rId13"/>
    <p:sldId id="266" r:id="rId14"/>
    <p:sldId id="276" r:id="rId15"/>
    <p:sldId id="277" r:id="rId16"/>
    <p:sldId id="297" r:id="rId17"/>
    <p:sldId id="274" r:id="rId18"/>
    <p:sldId id="268" r:id="rId19"/>
    <p:sldId id="281" r:id="rId20"/>
    <p:sldId id="287" r:id="rId21"/>
    <p:sldId id="298" r:id="rId22"/>
    <p:sldId id="299" r:id="rId23"/>
    <p:sldId id="278" r:id="rId24"/>
    <p:sldId id="293" r:id="rId25"/>
    <p:sldId id="294" r:id="rId26"/>
    <p:sldId id="282" r:id="rId27"/>
    <p:sldId id="296" r:id="rId28"/>
    <p:sldId id="285" r:id="rId29"/>
  </p:sldIdLst>
  <p:sldSz cx="9144000" cy="5143500" type="screen16x9"/>
  <p:notesSz cx="6858000" cy="9144000"/>
  <p:embeddedFontLs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PT Sans Narrow" panose="020B0604020202020204" charset="-52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0202"/>
    <a:srgbClr val="1F7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42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957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7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SzPts val="4200"/>
            </a:pPr>
            <a:r>
              <a:rPr lang="ru-RU" sz="4200" dirty="0"/>
              <a:t>Лаборатория аналитической химии</a:t>
            </a:r>
            <a:endParaRPr sz="4200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Основное оборудование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61" y="209051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Посуда </a:t>
            </a:r>
            <a:r>
              <a:rPr lang="ru-RU" dirty="0" smtClean="0"/>
              <a:t>специального </a:t>
            </a:r>
            <a:r>
              <a:rPr lang="ru-RU" dirty="0"/>
              <a:t>назначения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807" y="1006392"/>
            <a:ext cx="3746272" cy="3677367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434080" y="1006392"/>
            <a:ext cx="5357908" cy="3768807"/>
          </a:xfrm>
        </p:spPr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Эксикатор - </a:t>
            </a:r>
            <a:r>
              <a:rPr lang="ru-RU" dirty="0" smtClean="0">
                <a:solidFill>
                  <a:srgbClr val="000000"/>
                </a:solidFill>
              </a:rPr>
              <a:t>ёмкость </a:t>
            </a:r>
            <a:r>
              <a:rPr lang="ru-RU" dirty="0">
                <a:solidFill>
                  <a:srgbClr val="000000"/>
                </a:solidFill>
              </a:rPr>
              <a:t>из толстостенного стекла с притёртой </a:t>
            </a:r>
            <a:r>
              <a:rPr lang="ru-RU" dirty="0" smtClean="0">
                <a:solidFill>
                  <a:srgbClr val="000000"/>
                </a:solidFill>
              </a:rPr>
              <a:t>крышкой. На выступающих бортах средней части эксикатора расположена фарфоровая подставка. В нижней части находится осушающий агент (в качестве осушителей применяют безводные </a:t>
            </a:r>
            <a:r>
              <a:rPr lang="en-US" dirty="0" err="1" smtClean="0">
                <a:solidFill>
                  <a:srgbClr val="000000"/>
                </a:solidFill>
              </a:rPr>
              <a:t>CaCl</a:t>
            </a:r>
            <a:r>
              <a:rPr lang="ru-RU" baseline="-25000" dirty="0" smtClean="0">
                <a:solidFill>
                  <a:srgbClr val="000000"/>
                </a:solidFill>
              </a:rPr>
              <a:t>2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MgSO</a:t>
            </a:r>
            <a:r>
              <a:rPr lang="ru-RU" baseline="-25000" dirty="0" smtClean="0">
                <a:solidFill>
                  <a:srgbClr val="000000"/>
                </a:solidFill>
              </a:rPr>
              <a:t>4</a:t>
            </a:r>
            <a:r>
              <a:rPr lang="ru-RU" dirty="0" smtClean="0">
                <a:solidFill>
                  <a:srgbClr val="000000"/>
                </a:solidFill>
              </a:rPr>
              <a:t>, натронную известь, </a:t>
            </a:r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ru-RU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  <a:r>
              <a:rPr lang="ru-RU" baseline="-25000" dirty="0" smtClean="0">
                <a:solidFill>
                  <a:srgbClr val="000000"/>
                </a:solidFill>
              </a:rPr>
              <a:t>5</a:t>
            </a:r>
            <a:r>
              <a:rPr lang="ru-RU" dirty="0" smtClean="0">
                <a:solidFill>
                  <a:srgbClr val="000000"/>
                </a:solidFill>
              </a:rPr>
              <a:t> и </a:t>
            </a:r>
            <a:r>
              <a:rPr lang="ru-RU" dirty="0" err="1" smtClean="0">
                <a:solidFill>
                  <a:srgbClr val="000000"/>
                </a:solidFill>
              </a:rPr>
              <a:t>др</a:t>
            </a:r>
            <a:r>
              <a:rPr lang="ru-RU" dirty="0" smtClean="0">
                <a:solidFill>
                  <a:srgbClr val="000000"/>
                </a:solidFill>
              </a:rPr>
              <a:t>). Различают обычные и вакуум-эксикаторы. </a:t>
            </a:r>
          </a:p>
          <a:p>
            <a:endParaRPr lang="ru-RU" dirty="0"/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Эксикаторы применяют для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высушивания </a:t>
            </a:r>
            <a:r>
              <a:rPr lang="ru-RU" dirty="0">
                <a:solidFill>
                  <a:srgbClr val="000000"/>
                </a:solidFill>
              </a:rPr>
              <a:t>твердых </a:t>
            </a:r>
            <a:r>
              <a:rPr lang="ru-RU" dirty="0" smtClean="0">
                <a:solidFill>
                  <a:srgbClr val="000000"/>
                </a:solidFill>
              </a:rPr>
              <a:t>веществ,</a:t>
            </a:r>
          </a:p>
          <a:p>
            <a:r>
              <a:rPr lang="ru-RU" dirty="0">
                <a:solidFill>
                  <a:srgbClr val="000000"/>
                </a:solidFill>
              </a:rPr>
              <a:t>для охлаждения горячих тиглей и </a:t>
            </a:r>
            <a:r>
              <a:rPr lang="ru-RU" dirty="0" err="1">
                <a:solidFill>
                  <a:srgbClr val="000000"/>
                </a:solidFill>
              </a:rPr>
              <a:t>бюксов</a:t>
            </a:r>
            <a:r>
              <a:rPr lang="ru-RU" dirty="0">
                <a:solidFill>
                  <a:srgbClr val="000000"/>
                </a:solidFill>
              </a:rPr>
              <a:t> до комнатной температуры,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сохранения веществ, легко поглощающих влагу из воздуха.</a:t>
            </a: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Эксикатор – лабораторная посуда для высушивания или хранения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7" y="1006396"/>
            <a:ext cx="1584000" cy="18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083 эксикат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7" y="2903896"/>
            <a:ext cx="1656000" cy="1765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6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Посуда специального назначения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/>
              <a:t>Кристаллизатор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i="1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Кристаллизаторы </a:t>
            </a:r>
            <a:r>
              <a:rPr lang="ru-RU" dirty="0">
                <a:solidFill>
                  <a:srgbClr val="000000"/>
                </a:solidFill>
              </a:rPr>
              <a:t>применяют для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кристаллизации;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о</a:t>
            </a:r>
            <a:r>
              <a:rPr lang="ru-RU" dirty="0" smtClean="0">
                <a:solidFill>
                  <a:srgbClr val="000000"/>
                </a:solidFill>
              </a:rPr>
              <a:t>хлаждения сосудов водой. </a:t>
            </a: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2052" name="Picture 4" descr="ถ้วยตกผลึก Crystallizing dish - แล็ป วัลเล่ย์ | จำหน่าย สารเคม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5" y="1301115"/>
            <a:ext cx="2040975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_2QYRT510E18/TTLWboay5II/AAAAAAAAAPA/s0IbGWAR62w/s1600/chasha_kristallizatsionnay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840036"/>
            <a:ext cx="2376000" cy="17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839" y="19102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Посуда специального назначения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266174"/>
            <a:ext cx="3457660" cy="3498865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62400" y="1020730"/>
            <a:ext cx="4907280" cy="3632550"/>
          </a:xfrm>
        </p:spPr>
        <p:txBody>
          <a:bodyPr/>
          <a:lstStyle/>
          <a:p>
            <a:pPr marL="139700" indent="0">
              <a:buNone/>
            </a:pPr>
            <a:r>
              <a:rPr lang="ru-RU" dirty="0" err="1" smtClean="0">
                <a:solidFill>
                  <a:srgbClr val="000000"/>
                </a:solidFill>
              </a:rPr>
              <a:t>Промывалка</a:t>
            </a:r>
            <a:r>
              <a:rPr lang="ru-RU" dirty="0" smtClean="0">
                <a:solidFill>
                  <a:srgbClr val="000000"/>
                </a:solidFill>
              </a:rPr>
              <a:t> представляет </a:t>
            </a:r>
            <a:r>
              <a:rPr lang="ru-RU" dirty="0">
                <a:solidFill>
                  <a:srgbClr val="000000"/>
                </a:solidFill>
              </a:rPr>
              <a:t>собой пластиковый контейнер, снабженный </a:t>
            </a:r>
            <a:r>
              <a:rPr lang="ru-RU" dirty="0" smtClean="0">
                <a:solidFill>
                  <a:srgbClr val="000000"/>
                </a:solidFill>
              </a:rPr>
              <a:t>изогнутой погружной трубкой и </a:t>
            </a:r>
            <a:r>
              <a:rPr lang="ru-RU" dirty="0">
                <a:solidFill>
                  <a:srgbClr val="000000"/>
                </a:solidFill>
              </a:rPr>
              <a:t>навинчивающейся крышкой для </a:t>
            </a:r>
            <a:r>
              <a:rPr lang="ru-RU" dirty="0" smtClean="0">
                <a:solidFill>
                  <a:srgbClr val="000000"/>
                </a:solidFill>
              </a:rPr>
              <a:t>герметичного </a:t>
            </a:r>
            <a:r>
              <a:rPr lang="ru-RU" dirty="0">
                <a:solidFill>
                  <a:srgbClr val="000000"/>
                </a:solidFill>
              </a:rPr>
              <a:t>уплотнения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Дистиллированная вода или промывная жидкость вытекают при сжимании </a:t>
            </a:r>
            <a:r>
              <a:rPr lang="ru-RU" dirty="0" err="1">
                <a:solidFill>
                  <a:srgbClr val="000000"/>
                </a:solidFill>
              </a:rPr>
              <a:t>промывалки</a:t>
            </a:r>
            <a:r>
              <a:rPr lang="ru-RU" dirty="0">
                <a:solidFill>
                  <a:srgbClr val="000000"/>
                </a:solidFill>
              </a:rPr>
              <a:t>. </a:t>
            </a:r>
            <a:endParaRPr lang="ru-RU" dirty="0" smtClean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</a:p>
          <a:p>
            <a:pPr marL="139700" indent="0">
              <a:buNone/>
            </a:pPr>
            <a:r>
              <a:rPr lang="ru-RU" dirty="0" err="1" smtClean="0">
                <a:solidFill>
                  <a:srgbClr val="000000"/>
                </a:solidFill>
              </a:rPr>
              <a:t>Промывалки</a:t>
            </a:r>
            <a:r>
              <a:rPr lang="ru-RU" dirty="0" smtClean="0">
                <a:solidFill>
                  <a:srgbClr val="000000"/>
                </a:solidFill>
              </a:rPr>
              <a:t> используются для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споласкивания </a:t>
            </a:r>
            <a:r>
              <a:rPr lang="ru-RU" dirty="0">
                <a:solidFill>
                  <a:srgbClr val="000000"/>
                </a:solidFill>
              </a:rPr>
              <a:t>лабораторной посуды дистиллированной водой,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добавления </a:t>
            </a:r>
            <a:r>
              <a:rPr lang="ru-RU" dirty="0">
                <a:solidFill>
                  <a:srgbClr val="000000"/>
                </a:solidFill>
              </a:rPr>
              <a:t>дистиллированной воды к раствору,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смывания и промывания осадков,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промывка электродов.</a:t>
            </a: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8898"/>
          <a:stretch/>
        </p:blipFill>
        <p:spPr bwMode="auto">
          <a:xfrm>
            <a:off x="375839" y="1280160"/>
            <a:ext cx="3332319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65" y="238547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Мерная посуда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934064"/>
            <a:ext cx="4102984" cy="3834580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</a:rPr>
              <a:t>Объем жидкостей определяют мерами вместимости - измерительными сосудами, к которым относятся: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мерные цилиндры,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мензурки,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градуированные про­бирки,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мерные колбы,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бюретки,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пипетки.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</a:rPr>
              <a:t>Для мер вместимости характерны два вида калибровки:</a:t>
            </a:r>
          </a:p>
          <a:p>
            <a:pPr marL="54000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</a:rPr>
              <a:t>1) на наливание </a:t>
            </a:r>
          </a:p>
          <a:p>
            <a:pPr marL="54000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</a:rPr>
              <a:t>2) на выливание. 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2400" y="934065"/>
            <a:ext cx="3999900" cy="3824748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Мерная </a:t>
            </a:r>
            <a:r>
              <a:rPr lang="ru-RU" dirty="0">
                <a:solidFill>
                  <a:srgbClr val="000000"/>
                </a:solidFill>
              </a:rPr>
              <a:t>посуда на выливание калибруется по количеству вылитой воды. 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</a:rPr>
              <a:t>В посуде калиброванной на наливание, объем вылитой из нее воды будет несколько меньшим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</a:rPr>
              <a:t>Наиболее распространена стеклянная мерная посуда. Она обладает рядом достоинств: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удобство оптического и визуального контроля;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легкость и простота отмеривания по градуировке;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простота обработки (мытье); </a:t>
            </a:r>
          </a:p>
          <a:p>
            <a:pPr marL="540000" indent="-1800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относительная дешевизна.</a:t>
            </a:r>
          </a:p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1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380" y="17070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Мерная посуда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100" y="975360"/>
            <a:ext cx="3999900" cy="3915984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76800" y="975360"/>
            <a:ext cx="4403040" cy="391598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</a:rPr>
              <a:t>Мерный цилиндр - стеклянный толстостенный сосуд с плоским широким основанием для устойчивости в вертикальном положении и с нанесенными делениями, указывающими объем в миллилитрах. Мерные цилиндры изготавливаются из стекла </a:t>
            </a:r>
            <a:r>
              <a:rPr lang="ru-RU" dirty="0" smtClean="0">
                <a:solidFill>
                  <a:srgbClr val="000000"/>
                </a:solidFill>
              </a:rPr>
              <a:t>и пластика. </a:t>
            </a:r>
            <a:endParaRPr lang="ru-RU" dirty="0">
              <a:solidFill>
                <a:srgbClr val="000000"/>
              </a:solidFill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ru-RU" dirty="0">
                <a:solidFill>
                  <a:srgbClr val="000000"/>
                </a:solidFill>
              </a:rPr>
              <a:t>Бывают разной емкости: от 5-10 мл до 1 л. Некоторые цилиндры снабжены притертыми пробками. </a:t>
            </a:r>
          </a:p>
          <a:p>
            <a:pPr marL="139700" indent="0"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b="1" i="1" dirty="0" smtClean="0">
                <a:solidFill>
                  <a:srgbClr val="000000"/>
                </a:solidFill>
              </a:rPr>
              <a:t>Применение</a:t>
            </a:r>
            <a:endParaRPr lang="ru-RU" b="1" i="1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Мерный цилиндр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 smtClean="0">
                <a:solidFill>
                  <a:srgbClr val="000000"/>
                </a:solidFill>
              </a:rPr>
              <a:t>используется </a:t>
            </a:r>
            <a:r>
              <a:rPr lang="ru-RU" dirty="0">
                <a:solidFill>
                  <a:srgbClr val="000000"/>
                </a:solidFill>
              </a:rPr>
              <a:t>для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приблизительного измерения заданного</a:t>
            </a:r>
            <a:r>
              <a:rPr lang="ru-RU" dirty="0">
                <a:solidFill>
                  <a:srgbClr val="000000"/>
                </a:solidFill>
              </a:rPr>
              <a:t> объема </a:t>
            </a:r>
            <a:r>
              <a:rPr lang="ru-RU" dirty="0" smtClean="0">
                <a:solidFill>
                  <a:srgbClr val="000000"/>
                </a:solidFill>
              </a:rPr>
              <a:t>раствора,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растворы не хранят в мерных цилиндрах.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6" descr="ÐÐµÑÐ½ÑÐµ ÑÐ¸Ð»Ð¸Ð½Ð´ÑÑ Ð¸Ð· PF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r="15965" b="5428"/>
          <a:stretch/>
        </p:blipFill>
        <p:spPr bwMode="auto">
          <a:xfrm>
            <a:off x="2245366" y="2803344"/>
            <a:ext cx="1985029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976" r="7782"/>
          <a:stretch/>
        </p:blipFill>
        <p:spPr bwMode="auto">
          <a:xfrm>
            <a:off x="172720" y="975360"/>
            <a:ext cx="2245360" cy="26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1563" r="7142"/>
          <a:stretch/>
        </p:blipFill>
        <p:spPr bwMode="auto">
          <a:xfrm>
            <a:off x="2774584" y="975360"/>
            <a:ext cx="1141043" cy="18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87" y="25198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Мерная посуда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266174"/>
            <a:ext cx="3999900" cy="3488705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2400" y="1083294"/>
            <a:ext cx="3999900" cy="3537576"/>
          </a:xfrm>
        </p:spPr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Мензурка - сосуд конической формы, на стенке которого имеются деления. Шкала у мензурок оцифрована снизу вверх.</a:t>
            </a:r>
          </a:p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Мензурки изготавливаются из стекла и </a:t>
            </a:r>
            <a:r>
              <a:rPr lang="ru-RU" dirty="0" smtClean="0">
                <a:solidFill>
                  <a:srgbClr val="000000"/>
                </a:solidFill>
              </a:rPr>
              <a:t>пластика, бывают </a:t>
            </a:r>
            <a:r>
              <a:rPr lang="ru-RU" dirty="0">
                <a:solidFill>
                  <a:srgbClr val="000000"/>
                </a:solidFill>
              </a:rPr>
              <a:t>разной емкости.</a:t>
            </a:r>
          </a:p>
          <a:p>
            <a:pPr marL="13970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Мензурки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 smtClean="0">
                <a:solidFill>
                  <a:srgbClr val="000000"/>
                </a:solidFill>
              </a:rPr>
              <a:t>используются </a:t>
            </a:r>
            <a:r>
              <a:rPr lang="ru-RU" dirty="0">
                <a:solidFill>
                  <a:srgbClr val="000000"/>
                </a:solidFill>
              </a:rPr>
              <a:t>для </a:t>
            </a:r>
          </a:p>
          <a:p>
            <a:r>
              <a:rPr lang="ru-RU" dirty="0">
                <a:solidFill>
                  <a:srgbClr val="000000"/>
                </a:solidFill>
              </a:rPr>
              <a:t>приблизительного измерения </a:t>
            </a:r>
            <a:r>
              <a:rPr lang="ru-RU" dirty="0" smtClean="0">
                <a:solidFill>
                  <a:srgbClr val="000000"/>
                </a:solidFill>
              </a:rPr>
              <a:t>объема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 smtClean="0">
                <a:solidFill>
                  <a:srgbClr val="000000"/>
                </a:solidFill>
              </a:rPr>
              <a:t>раствора,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отстаивания </a:t>
            </a:r>
            <a:r>
              <a:rPr lang="ru-RU" dirty="0">
                <a:solidFill>
                  <a:srgbClr val="000000"/>
                </a:solidFill>
              </a:rPr>
              <a:t>мутных жидкостей, когда осадок собирается в нижней, суженной части </a:t>
            </a:r>
            <a:r>
              <a:rPr lang="ru-RU" dirty="0" smtClean="0">
                <a:solidFill>
                  <a:srgbClr val="000000"/>
                </a:solidFill>
              </a:rPr>
              <a:t>мензурки,</a:t>
            </a:r>
          </a:p>
          <a:p>
            <a:r>
              <a:rPr lang="ru-RU" dirty="0">
                <a:solidFill>
                  <a:srgbClr val="000000"/>
                </a:solidFill>
              </a:rPr>
              <a:t>растворы </a:t>
            </a:r>
            <a:r>
              <a:rPr lang="ru-RU" dirty="0" smtClean="0">
                <a:solidFill>
                  <a:srgbClr val="000000"/>
                </a:solidFill>
              </a:rPr>
              <a:t>в мензурках не хранят.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2" descr="ÐÐ°ÑÑÐ¸Ð½ÐºÐ¸ Ð¿Ð¾ Ð·Ð°Ð¿ÑÐ¾ÑÑ Ð¼ÐµÑÐ½ÑÐµ ÐºÐ¾Ð»Ð±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5040" r="10184" b="3619"/>
          <a:stretch/>
        </p:blipFill>
        <p:spPr bwMode="auto">
          <a:xfrm>
            <a:off x="311687" y="1002824"/>
            <a:ext cx="1812274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¼ÐµÑÐ½ÑÐµ ÐºÐ¾Ð»Ð±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61" y="2388870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588" y="238548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Мерная посуда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9" y="1081548"/>
            <a:ext cx="3532713" cy="3805084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021394" y="1052144"/>
            <a:ext cx="4925961" cy="3853313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Градуированные пробирки</a:t>
            </a:r>
            <a:r>
              <a:rPr lang="ru-RU" dirty="0">
                <a:solidFill>
                  <a:srgbClr val="000000"/>
                </a:solidFill>
              </a:rPr>
              <a:t>. Стеклянные </a:t>
            </a:r>
            <a:r>
              <a:rPr lang="ru-RU" dirty="0" smtClean="0">
                <a:solidFill>
                  <a:srgbClr val="000000"/>
                </a:solidFill>
              </a:rPr>
              <a:t>или пластмассовые </a:t>
            </a:r>
            <a:r>
              <a:rPr lang="ru-RU" dirty="0">
                <a:solidFill>
                  <a:srgbClr val="000000"/>
                </a:solidFill>
              </a:rPr>
              <a:t>цилиндрические или конические пробирки </a:t>
            </a:r>
            <a:r>
              <a:rPr lang="ru-RU" dirty="0" smtClean="0">
                <a:solidFill>
                  <a:srgbClr val="000000"/>
                </a:solidFill>
              </a:rPr>
              <a:t>имеют вместимость от 2 до 50 </a:t>
            </a:r>
            <a:r>
              <a:rPr lang="ru-RU" dirty="0">
                <a:solidFill>
                  <a:srgbClr val="000000"/>
                </a:solidFill>
              </a:rPr>
              <a:t>мл. </a:t>
            </a:r>
            <a:r>
              <a:rPr lang="ru-RU" dirty="0" smtClean="0">
                <a:solidFill>
                  <a:srgbClr val="000000"/>
                </a:solidFill>
              </a:rPr>
              <a:t>Для хранения пробирок </a:t>
            </a:r>
            <a:r>
              <a:rPr lang="ru-RU" dirty="0">
                <a:solidFill>
                  <a:srgbClr val="000000"/>
                </a:solidFill>
              </a:rPr>
              <a:t>служат штативы.</a:t>
            </a: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 </a:t>
            </a: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Градуированные пробирки служат для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приблизительного </a:t>
            </a:r>
            <a:r>
              <a:rPr lang="ru-RU" dirty="0">
                <a:solidFill>
                  <a:srgbClr val="000000"/>
                </a:solidFill>
              </a:rPr>
              <a:t>измерения объема раствора,</a:t>
            </a:r>
          </a:p>
          <a:p>
            <a:r>
              <a:rPr lang="ru-RU" dirty="0" err="1" smtClean="0">
                <a:solidFill>
                  <a:srgbClr val="000000"/>
                </a:solidFill>
              </a:rPr>
              <a:t>центрифужные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пробирки </a:t>
            </a:r>
            <a:r>
              <a:rPr lang="ru-RU" dirty="0" smtClean="0">
                <a:solidFill>
                  <a:srgbClr val="000000"/>
                </a:solidFill>
              </a:rPr>
              <a:t>служат </a:t>
            </a:r>
            <a:r>
              <a:rPr lang="ru-RU" dirty="0">
                <a:solidFill>
                  <a:srgbClr val="000000"/>
                </a:solidFill>
              </a:rPr>
              <a:t>для определения объема осадка и </a:t>
            </a:r>
            <a:r>
              <a:rPr lang="ru-RU" dirty="0" err="1">
                <a:solidFill>
                  <a:srgbClr val="000000"/>
                </a:solidFill>
              </a:rPr>
              <a:t>надосадочной</a:t>
            </a:r>
            <a:r>
              <a:rPr lang="ru-RU" dirty="0">
                <a:solidFill>
                  <a:srgbClr val="000000"/>
                </a:solidFill>
              </a:rPr>
              <a:t> жидкости после центрифугирования.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Picture 2" descr="ÐÐ°ÑÑÐ¸Ð½ÐºÐ¸ Ð¿Ð¾ Ð·Ð°Ð¿ÑÐ¾ÑÑ ÑÐµÐ½ÑÑÐ¸ÑÑÐ¶Ð½ÑÐµ Ð¿ÑÐ¾Ð±Ð¸Ñ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8" y="1052145"/>
            <a:ext cx="1371998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b="4119"/>
          <a:stretch/>
        </p:blipFill>
        <p:spPr bwMode="auto">
          <a:xfrm>
            <a:off x="1725412" y="1565137"/>
            <a:ext cx="2133332" cy="17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 Ð°ÑÑÐ¾Ð´Ð½ÑÐµ Ð¼Ð°ÑÐµÑÐ¸Ð°Ð»Ñ, Ð¿ÑÐ¸Ð½Ð°Ð´Ð»ÐµÐ¶Ð½Ð¾ÑÑÐ¸, ÑÐ¸Ð¼Ð¸ÑÐµÑÐºÐ¸Ðµ ÑÐµÐ°ÐºÑÐ¸Ð²Ñ ÑÐ¾ ÑÐºÐ¸Ð´ÐºÐ¾Ð¹ Ð´Ð¾ 50% (Ð¾Ð±Ð½Ð¾Ð²Ð»ÐµÐ½Ð¾ 19 Ð°Ð²Ð³ÑÑÑÐ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6" y="3321458"/>
            <a:ext cx="25344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31" y="30278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Мерная посуда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05840"/>
            <a:ext cx="3999900" cy="3982824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80560" y="992664"/>
            <a:ext cx="4450080" cy="3302700"/>
          </a:xfrm>
        </p:spPr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Мерные колбы - круглые или грушевидные плоскодонные сосуды с узким длинным горлом (шейкой). На горле колбы имеется кольцевая метка, до которой наполняют колбу для получения обозначенного на ней объема. Узкое горло колбы обеспечивает </a:t>
            </a:r>
            <a:r>
              <a:rPr lang="ru-RU" dirty="0" smtClean="0">
                <a:solidFill>
                  <a:srgbClr val="000000"/>
                </a:solidFill>
              </a:rPr>
              <a:t>точное </a:t>
            </a:r>
            <a:r>
              <a:rPr lang="ru-RU" dirty="0">
                <a:solidFill>
                  <a:srgbClr val="000000"/>
                </a:solidFill>
              </a:rPr>
              <a:t>измерение объема. </a:t>
            </a:r>
            <a:r>
              <a:rPr lang="ru-RU" dirty="0" smtClean="0">
                <a:solidFill>
                  <a:srgbClr val="000000"/>
                </a:solidFill>
              </a:rPr>
              <a:t>Мерные </a:t>
            </a:r>
            <a:r>
              <a:rPr lang="ru-RU" dirty="0">
                <a:solidFill>
                  <a:srgbClr val="000000"/>
                </a:solidFill>
              </a:rPr>
              <a:t>колбы </a:t>
            </a:r>
            <a:r>
              <a:rPr lang="ru-RU" dirty="0" smtClean="0">
                <a:solidFill>
                  <a:srgbClr val="000000"/>
                </a:solidFill>
              </a:rPr>
              <a:t>изготавливают из стекла и пластика, они бывают </a:t>
            </a:r>
            <a:r>
              <a:rPr lang="ru-RU" dirty="0">
                <a:solidFill>
                  <a:srgbClr val="000000"/>
                </a:solidFill>
              </a:rPr>
              <a:t>вместимостью от 25 до 2000 мл без пробок и с притертыми пробками.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Picture 2" descr="ÐÐ°ÑÑÐ¸Ð½ÐºÐ¸ Ð¿Ð¾ Ð·Ð°Ð¿ÑÐ¾ÑÑ Ð¼ÐµÑÐ½ÑÐµ ÐºÐ¾Ð»Ð±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1" y="992664"/>
            <a:ext cx="239578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¼ÐµÑÐ½ÑÐµ ÐºÐ¾Ð»Ð±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5" y="3080664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www.brand.de/uploads/pics/measuring_flasks_nos_0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63638"/>
            <a:ext cx="1548000" cy="286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Лабораторная посуда и оборудование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Лабораторная посуда и оборудование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¼ÐµÑÐ½ÑÐµ ÐºÐ¾Ð»Ð±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-4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9" r="8517" b="3624"/>
          <a:stretch/>
        </p:blipFill>
        <p:spPr bwMode="auto">
          <a:xfrm>
            <a:off x="379106" y="312738"/>
            <a:ext cx="2500841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2342" y="866422"/>
            <a:ext cx="5770880" cy="383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Open Sans" charset="0"/>
                <a:ea typeface="Open Sans" charset="0"/>
                <a:cs typeface="Open Sans" charset="0"/>
              </a:rPr>
              <a:t>Объем </a:t>
            </a:r>
            <a:r>
              <a:rPr lang="ru-RU" dirty="0">
                <a:latin typeface="Open Sans" charset="0"/>
                <a:ea typeface="Open Sans" charset="0"/>
                <a:cs typeface="Open Sans" charset="0"/>
              </a:rPr>
              <a:t>жидкости в миллилитрах указывается на расширенной </a:t>
            </a:r>
            <a:r>
              <a:rPr lang="ru-RU" dirty="0" smtClean="0">
                <a:latin typeface="Open Sans" charset="0"/>
                <a:ea typeface="Open Sans" charset="0"/>
                <a:cs typeface="Open Sans" charset="0"/>
              </a:rPr>
              <a:t>части мерной колбы </a:t>
            </a:r>
            <a:r>
              <a:rPr lang="ru-RU" dirty="0">
                <a:latin typeface="Open Sans" charset="0"/>
                <a:ea typeface="Open Sans" charset="0"/>
                <a:cs typeface="Open Sans" charset="0"/>
              </a:rPr>
              <a:t>или на горловине. На колбе также проставляются температура (обычно 20</a:t>
            </a:r>
            <a:r>
              <a:rPr lang="ru-RU" dirty="0">
                <a:latin typeface="Open Sans" charset="0"/>
                <a:ea typeface="Open Sans" charset="0"/>
                <a:cs typeface="Open Sans" charset="0"/>
                <a:sym typeface="Symbol"/>
              </a:rPr>
              <a:t> С</a:t>
            </a:r>
            <a:r>
              <a:rPr lang="ru-RU" dirty="0">
                <a:latin typeface="Open Sans" charset="0"/>
                <a:ea typeface="Open Sans" charset="0"/>
                <a:cs typeface="Open Sans" charset="0"/>
              </a:rPr>
              <a:t>), при которой калибрована колба, класс точности, размер пробки</a:t>
            </a:r>
            <a:r>
              <a:rPr lang="ru-RU" dirty="0" smtClean="0"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endParaRPr lang="ru-RU" dirty="0">
              <a:latin typeface="Open Sans" charset="0"/>
              <a:ea typeface="Open Sans" charset="0"/>
              <a:cs typeface="Open Sans" charset="0"/>
            </a:endParaRPr>
          </a:p>
          <a:p>
            <a:pPr>
              <a:defRPr/>
            </a:pPr>
            <a:r>
              <a:rPr lang="ru-RU" b="1" i="1" dirty="0"/>
              <a:t>Применение</a:t>
            </a:r>
          </a:p>
          <a:p>
            <a:pPr eaLnBrk="1" hangingPunct="1">
              <a:defRPr/>
            </a:pPr>
            <a:r>
              <a:rPr lang="ru-RU" dirty="0" smtClean="0">
                <a:latin typeface="Open Sans" charset="0"/>
                <a:ea typeface="Open Sans" charset="0"/>
                <a:cs typeface="Open Sans" charset="0"/>
              </a:rPr>
              <a:t>Мерные </a:t>
            </a:r>
            <a:r>
              <a:rPr lang="ru-RU" dirty="0">
                <a:latin typeface="Open Sans" charset="0"/>
                <a:ea typeface="Open Sans" charset="0"/>
                <a:cs typeface="Open Sans" charset="0"/>
              </a:rPr>
              <a:t>колбы применяют для </a:t>
            </a:r>
            <a:endParaRPr lang="ru-RU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457200" indent="-317500" eaLnBrk="1" hangingPunct="1">
              <a:lnSpc>
                <a:spcPct val="115000"/>
              </a:lnSpc>
              <a:buClr>
                <a:schemeClr val="dk2"/>
              </a:buClr>
              <a:buSzPts val="1400"/>
              <a:buFont typeface="Open Sans"/>
              <a:buChar char="●"/>
              <a:defRPr/>
            </a:pP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измерения объемов и приготовления растворов точной концентрации. </a:t>
            </a:r>
          </a:p>
          <a:p>
            <a:pPr marL="139700" eaLnBrk="1" hangingPunct="1">
              <a:lnSpc>
                <a:spcPct val="115000"/>
              </a:lnSpc>
              <a:buClr>
                <a:schemeClr val="dk2"/>
              </a:buClr>
              <a:buSzPts val="1400"/>
              <a:defRPr/>
            </a:pPr>
            <a:r>
              <a:rPr lang="ru-RU" u="sng" dirty="0">
                <a:latin typeface="Open Sans"/>
                <a:ea typeface="Open Sans"/>
                <a:cs typeface="Open Sans"/>
                <a:sym typeface="Open Sans"/>
              </a:rPr>
              <a:t>Не разрешается</a:t>
            </a: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457200" indent="-317500">
              <a:lnSpc>
                <a:spcPct val="115000"/>
              </a:lnSpc>
              <a:buClr>
                <a:schemeClr val="dk2"/>
              </a:buClr>
              <a:buSzPts val="1400"/>
              <a:buFont typeface="Open Sans"/>
              <a:buChar char="●"/>
              <a:defRPr/>
            </a:pPr>
            <a:r>
              <a:rPr lang="ru-RU" dirty="0">
                <a:latin typeface="Open Sans"/>
                <a:ea typeface="Open Sans"/>
                <a:cs typeface="Open Sans"/>
              </a:rPr>
              <a:t>хранить в колбах растворы в течение длительного времени, </a:t>
            </a:r>
          </a:p>
          <a:p>
            <a:pPr marL="457200" indent="-317500">
              <a:lnSpc>
                <a:spcPct val="115000"/>
              </a:lnSpc>
              <a:buClr>
                <a:schemeClr val="dk2"/>
              </a:buClr>
              <a:buSzPts val="1400"/>
              <a:buFont typeface="Open Sans"/>
              <a:buChar char="●"/>
              <a:defRPr/>
            </a:pPr>
            <a:r>
              <a:rPr lang="ru-RU" dirty="0">
                <a:latin typeface="Open Sans"/>
                <a:ea typeface="Open Sans"/>
                <a:cs typeface="Open Sans"/>
              </a:rPr>
              <a:t>нагревать колбы на плитке,</a:t>
            </a:r>
          </a:p>
          <a:p>
            <a:pPr marL="457200" indent="-317500">
              <a:lnSpc>
                <a:spcPct val="115000"/>
              </a:lnSpc>
              <a:buClr>
                <a:schemeClr val="dk2"/>
              </a:buClr>
              <a:buSzPts val="1400"/>
              <a:buFont typeface="Open Sans"/>
              <a:buChar char="●"/>
              <a:defRPr/>
            </a:pPr>
            <a:r>
              <a:rPr lang="ru-RU" dirty="0">
                <a:latin typeface="Open Sans"/>
                <a:ea typeface="Open Sans"/>
                <a:cs typeface="Open Sans"/>
              </a:rPr>
              <a:t>проводить в мерных колбах какие-либо реакции, при этом стекло колбы выщелачивается и её </a:t>
            </a:r>
            <a:r>
              <a:rPr lang="ru-RU" dirty="0" smtClean="0">
                <a:latin typeface="Open Sans"/>
                <a:ea typeface="Open Sans"/>
                <a:cs typeface="Open Sans"/>
              </a:rPr>
              <a:t>ёмкость </a:t>
            </a:r>
            <a:r>
              <a:rPr lang="ru-RU" dirty="0">
                <a:latin typeface="Open Sans"/>
                <a:ea typeface="Open Sans"/>
                <a:cs typeface="Open Sans"/>
              </a:rPr>
              <a:t>может измениться</a:t>
            </a:r>
            <a:r>
              <a:rPr lang="ru-RU" dirty="0" smtClean="0">
                <a:latin typeface="Open Sans"/>
                <a:ea typeface="Open Sans"/>
                <a:cs typeface="Open Sans"/>
              </a:rPr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84938" y="168483"/>
            <a:ext cx="5978284" cy="707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3600"/>
            </a:pPr>
            <a:r>
              <a:rPr lang="ru-RU" sz="36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Мерная посуда</a:t>
            </a:r>
          </a:p>
        </p:txBody>
      </p:sp>
    </p:spTree>
    <p:extLst>
      <p:ext uri="{BB962C8B-B14F-4D97-AF65-F5344CB8AC3E}">
        <p14:creationId xmlns:p14="http://schemas.microsoft.com/office/powerpoint/2010/main" val="3105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24" y="28246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Мерная посуда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56640"/>
            <a:ext cx="3999900" cy="379984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31360" y="1071690"/>
            <a:ext cx="4300940" cy="3796159"/>
          </a:xfrm>
        </p:spPr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Пипетки </a:t>
            </a:r>
            <a:r>
              <a:rPr lang="ru-RU" dirty="0" smtClean="0">
                <a:solidFill>
                  <a:srgbClr val="000000"/>
                </a:solidFill>
              </a:rPr>
              <a:t>мерные </a:t>
            </a:r>
          </a:p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Пипетки Мора - длинные узкие трубки с расширением в середине. На узкой верхней части имеется специальная метка. Нижний конец пипетки слегка оттянут и имеет диаметр около 1 мм.</a:t>
            </a:r>
          </a:p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Пипетки </a:t>
            </a:r>
            <a:r>
              <a:rPr lang="ru-RU" dirty="0" smtClean="0">
                <a:solidFill>
                  <a:srgbClr val="000000"/>
                </a:solidFill>
              </a:rPr>
              <a:t>Мора бывают </a:t>
            </a:r>
            <a:r>
              <a:rPr lang="ru-RU" dirty="0">
                <a:solidFill>
                  <a:srgbClr val="000000"/>
                </a:solidFill>
              </a:rPr>
              <a:t>емкостью от 1 до 100 мл. 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На </a:t>
            </a:r>
            <a:r>
              <a:rPr lang="ru-RU" dirty="0">
                <a:solidFill>
                  <a:srgbClr val="000000"/>
                </a:solidFill>
              </a:rPr>
              <a:t>наружной стенке градуированных пипеток нанесены деления в 0,1 мл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13970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  <a:defRPr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</a:p>
          <a:p>
            <a:pPr marL="139700" indent="0" eaLnBrk="1" hangingPunct="1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Пипетки </a:t>
            </a:r>
            <a:r>
              <a:rPr lang="ru-RU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применяют для </a:t>
            </a:r>
            <a:r>
              <a:rPr lang="ru-RU" dirty="0">
                <a:solidFill>
                  <a:srgbClr val="000000"/>
                </a:solidFill>
              </a:rPr>
              <a:t>отбора точно отмеренного объема раствора (жидкости).</a:t>
            </a:r>
            <a:endParaRPr lang="ru-RU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139700" indent="0">
              <a:buNone/>
            </a:pP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ÐÐ°ÑÑÐ¸Ð½ÐºÐ¸ Ð¿Ð¾ Ð·Ð°Ð¿ÑÐ¾ÑÑ Ð¿Ð¸Ð¿ÐµÑÐºÐ¸ Ð¼Ð¾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4" y="1071690"/>
            <a:ext cx="186024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68" y="1843850"/>
            <a:ext cx="2039676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0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это важно знать?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39147" y="724200"/>
            <a:ext cx="4277033" cy="3695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Для правильно выполненного анализа нужно уметь выбирать оборудование.</a:t>
            </a:r>
          </a:p>
          <a:p>
            <a:pPr>
              <a:lnSpc>
                <a:spcPct val="100000"/>
              </a:lnSpc>
            </a:pPr>
            <a:r>
              <a:rPr lang="ru-RU" dirty="0"/>
              <a:t>Наличие качественной, удобной в использовании и безопасной в </a:t>
            </a:r>
            <a:r>
              <a:rPr lang="ru-RU" dirty="0" smtClean="0"/>
              <a:t>работе, </a:t>
            </a:r>
            <a:r>
              <a:rPr lang="ru-RU" dirty="0"/>
              <a:t>химической посуды обеспечивает высокие результаты </a:t>
            </a:r>
            <a:r>
              <a:rPr lang="ru-RU" dirty="0" smtClean="0"/>
              <a:t>исследований.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6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Мерная посуда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Бюретка – стеклянная градуированная трубка, конец которой заканчивается краником.</a:t>
            </a:r>
          </a:p>
          <a:p>
            <a:pPr marL="139700" indent="0">
              <a:buNone/>
            </a:pPr>
            <a:endParaRPr lang="ru-RU" dirty="0" smtClean="0"/>
          </a:p>
          <a:p>
            <a:pPr marL="139700" indent="0">
              <a:buNone/>
              <a:defRPr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</a:p>
          <a:p>
            <a:pPr marL="139700" indent="0" eaLnBrk="1" hangingPunct="1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Бюретки </a:t>
            </a:r>
            <a:r>
              <a:rPr lang="ru-RU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применяют для </a:t>
            </a:r>
            <a:r>
              <a:rPr lang="ru-RU" dirty="0" smtClean="0">
                <a:solidFill>
                  <a:srgbClr val="000000"/>
                </a:solidFill>
              </a:rPr>
              <a:t>титрования.</a:t>
            </a:r>
            <a:endParaRPr lang="ru-RU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Picture 2" descr="ÐÐ°ÑÑÐ¸Ð½ÐºÐ¸ Ð¿Ð¾ Ð·Ð°Ð¿ÑÐ¾ÑÑ Ð±ÑÑÐµ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8" y="1576173"/>
            <a:ext cx="1836000" cy="24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24" y="1261213"/>
            <a:ext cx="1908000" cy="34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1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пользования мерной </a:t>
            </a:r>
            <a:r>
              <a:rPr lang="ru-RU" dirty="0" smtClean="0"/>
              <a:t>посудой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677372" y="1266175"/>
            <a:ext cx="3154928" cy="3302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" y="1309687"/>
            <a:ext cx="5364000" cy="305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ÐÐ°ÑÑÐ¸Ð½ÐºÐ¸ Ð¿Ð¾ Ð·Ð°Ð¿ÑÐ¾ÑÑ Ð½Ð¸Ð¶Ð½Ð¸Ð¹ Ð¼ÐµÐ½Ð¸Ñ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52" y="1309687"/>
            <a:ext cx="1641814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пользования мерной посудой</a:t>
            </a:r>
          </a:p>
        </p:txBody>
      </p:sp>
      <p:pic>
        <p:nvPicPr>
          <p:cNvPr id="5" name="Picture 2" descr="ÐÐ°ÑÑÐ¸Ð½ÐºÐ¸ Ð¿Ð¾ Ð·Ð°Ð¿ÑÐ¾ÑÑ Ð¾ÑÐ¼ÐµÑÐ¸Ð²Ð°Ð½Ð¸Ðµ Ð¶Ð¸Ð´ÐºÐ¾ÑÑÐ¸ Ð² Ð¼ÐµÑÐ½Ð¾Ð¹ ÐºÐ¾Ð»Ð±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0" y="1354875"/>
            <a:ext cx="7164000" cy="35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8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60" y="22150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Правила пользования </a:t>
            </a:r>
            <a:r>
              <a:rPr lang="ru-RU" dirty="0" smtClean="0"/>
              <a:t>мерной колбой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45840" y="1093454"/>
            <a:ext cx="5276300" cy="3559825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О</a:t>
            </a:r>
            <a:r>
              <a:rPr lang="ru-RU" dirty="0" smtClean="0">
                <a:solidFill>
                  <a:srgbClr val="000000"/>
                </a:solidFill>
              </a:rPr>
              <a:t>пределенное </a:t>
            </a:r>
            <a:r>
              <a:rPr lang="ru-RU" dirty="0">
                <a:solidFill>
                  <a:srgbClr val="000000"/>
                </a:solidFill>
              </a:rPr>
              <a:t>количество вещества в твердом или жидком состоянии вносят </a:t>
            </a: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мерную колбу, наполняют </a:t>
            </a:r>
            <a:r>
              <a:rPr lang="ru-RU" dirty="0" smtClean="0">
                <a:solidFill>
                  <a:srgbClr val="000000"/>
                </a:solidFill>
              </a:rPr>
              <a:t>её </a:t>
            </a:r>
            <a:r>
              <a:rPr lang="ru-RU" dirty="0">
                <a:solidFill>
                  <a:srgbClr val="000000"/>
                </a:solidFill>
              </a:rPr>
              <a:t>не более, чем на 1/2 объема водой (или растворителем) и тщательно перемешивают до полного растворения </a:t>
            </a:r>
            <a:r>
              <a:rPr lang="ru-RU" dirty="0" smtClean="0">
                <a:solidFill>
                  <a:srgbClr val="000000"/>
                </a:solidFill>
              </a:rPr>
              <a:t>вещества</a:t>
            </a:r>
            <a:r>
              <a:rPr lang="ru-RU" dirty="0">
                <a:solidFill>
                  <a:srgbClr val="000000"/>
                </a:solidFill>
              </a:rPr>
              <a:t>,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мерную </a:t>
            </a:r>
            <a:r>
              <a:rPr lang="ru-RU" dirty="0">
                <a:solidFill>
                  <a:srgbClr val="000000"/>
                </a:solidFill>
              </a:rPr>
              <a:t>колбу следует держать за горлышко выше кольцевой метки; 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колбу расположить так, чтобы кольцевая метка находилась на уровне глаз;</a:t>
            </a:r>
          </a:p>
          <a:p>
            <a:pPr lvl="0"/>
            <a:r>
              <a:rPr lang="ru-RU" dirty="0">
                <a:solidFill>
                  <a:srgbClr val="000000"/>
                </a:solidFill>
              </a:rPr>
              <a:t>раствор </a:t>
            </a:r>
            <a:r>
              <a:rPr lang="ru-RU" dirty="0" smtClean="0">
                <a:solidFill>
                  <a:srgbClr val="000000"/>
                </a:solidFill>
              </a:rPr>
              <a:t>добавляют </a:t>
            </a:r>
            <a:r>
              <a:rPr lang="ru-RU" dirty="0">
                <a:solidFill>
                  <a:srgbClr val="000000"/>
                </a:solidFill>
              </a:rPr>
              <a:t>с помощью капельной </a:t>
            </a:r>
            <a:r>
              <a:rPr lang="ru-RU" dirty="0" smtClean="0">
                <a:solidFill>
                  <a:srgbClr val="000000"/>
                </a:solidFill>
              </a:rPr>
              <a:t>пипетки до тех пор пока </a:t>
            </a:r>
            <a:r>
              <a:rPr lang="ru-RU" dirty="0">
                <a:solidFill>
                  <a:srgbClr val="000000"/>
                </a:solidFill>
              </a:rPr>
              <a:t>нижняя часть вогнутого мениска не сравняется с кольцевой меткой;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колбу закрывают пробкой и перемешивают способом «воздушного пузыря». 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5" name="Picture 4" descr="ÐÐ°ÑÑÐ¸Ð½ÐºÐ¸ Ð¿Ð¾ Ð·Ð°Ð¿ÑÐ¾ÑÑ Ð¾ÑÐ¼ÐµÑÐ¸Ð²Ð°Ð½Ð¸Ðµ Ð¶Ð¸Ð´ÐºÐ¾ÑÑÐ¸ Ð² Ð¼ÐµÑÐ½Ð¾Ð¹ ÐºÐ¾Ð»Ð±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2" y="1421890"/>
            <a:ext cx="1854898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YCLAB 15 см пастеризованная капельная пипетка, прозрачный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8" t="8382" r="32659" b="9248"/>
          <a:stretch/>
        </p:blipFill>
        <p:spPr bwMode="auto">
          <a:xfrm>
            <a:off x="2461893" y="1421890"/>
            <a:ext cx="977683" cy="255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32310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Правила пользования пипетками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03615"/>
            <a:ext cx="4910540" cy="3691906"/>
          </a:xfrm>
        </p:spPr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Для отбора </a:t>
            </a:r>
            <a:r>
              <a:rPr lang="ru-RU" dirty="0" err="1">
                <a:solidFill>
                  <a:srgbClr val="000000"/>
                </a:solidFill>
              </a:rPr>
              <a:t>аликвоты</a:t>
            </a:r>
            <a:r>
              <a:rPr lang="ru-RU" dirty="0">
                <a:solidFill>
                  <a:srgbClr val="000000"/>
                </a:solidFill>
              </a:rPr>
              <a:t> – точно отмеренной порции анализируемого раствора – </a:t>
            </a:r>
            <a:r>
              <a:rPr lang="ru-RU" dirty="0" smtClean="0">
                <a:solidFill>
                  <a:srgbClr val="000000"/>
                </a:solidFill>
              </a:rPr>
              <a:t>погружают </a:t>
            </a:r>
            <a:r>
              <a:rPr lang="ru-RU" dirty="0">
                <a:solidFill>
                  <a:srgbClr val="000000"/>
                </a:solidFill>
              </a:rPr>
              <a:t>нижний конец пипетки в </a:t>
            </a:r>
            <a:r>
              <a:rPr lang="ru-RU" dirty="0" smtClean="0">
                <a:solidFill>
                  <a:srgbClr val="000000"/>
                </a:solidFill>
              </a:rPr>
              <a:t>жидкость. С </a:t>
            </a:r>
            <a:r>
              <a:rPr lang="ru-RU" dirty="0">
                <a:solidFill>
                  <a:srgbClr val="000000"/>
                </a:solidFill>
              </a:rPr>
              <a:t>помощью груши </a:t>
            </a:r>
            <a:r>
              <a:rPr lang="ru-RU" dirty="0" smtClean="0">
                <a:solidFill>
                  <a:srgbClr val="000000"/>
                </a:solidFill>
              </a:rPr>
              <a:t>втягивают </a:t>
            </a:r>
            <a:r>
              <a:rPr lang="ru-RU" dirty="0">
                <a:solidFill>
                  <a:srgbClr val="000000"/>
                </a:solidFill>
              </a:rPr>
              <a:t>жидкость на 2-3 см выше кольцевой метки пипетки. Быстро закрыть верхнее отверстие пипетки </a:t>
            </a:r>
            <a:r>
              <a:rPr lang="ru-RU" u="sng" dirty="0">
                <a:solidFill>
                  <a:srgbClr val="000000"/>
                </a:solidFill>
              </a:rPr>
              <a:t>указательным</a:t>
            </a:r>
            <a:r>
              <a:rPr lang="ru-RU" dirty="0">
                <a:solidFill>
                  <a:srgbClr val="000000"/>
                </a:solidFill>
              </a:rPr>
              <a:t> пальцем, </a:t>
            </a:r>
            <a:r>
              <a:rPr lang="ru-RU" dirty="0" smtClean="0">
                <a:solidFill>
                  <a:srgbClr val="000000"/>
                </a:solidFill>
              </a:rPr>
              <a:t>вынимают </a:t>
            </a:r>
            <a:r>
              <a:rPr lang="ru-RU" dirty="0">
                <a:solidFill>
                  <a:srgbClr val="000000"/>
                </a:solidFill>
              </a:rPr>
              <a:t>пипетку из раствора.</a:t>
            </a:r>
          </a:p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Немного ослабив нажим пальца, </a:t>
            </a:r>
            <a:r>
              <a:rPr lang="ru-RU" dirty="0" smtClean="0">
                <a:solidFill>
                  <a:srgbClr val="000000"/>
                </a:solidFill>
              </a:rPr>
              <a:t>дают </a:t>
            </a:r>
            <a:r>
              <a:rPr lang="ru-RU" dirty="0">
                <a:solidFill>
                  <a:srgbClr val="000000"/>
                </a:solidFill>
              </a:rPr>
              <a:t>жидкости медленно стекать, пока нижняя часть мениска не коснется метки (глаза </a:t>
            </a:r>
            <a:r>
              <a:rPr lang="ru-RU" dirty="0" smtClean="0">
                <a:solidFill>
                  <a:srgbClr val="000000"/>
                </a:solidFill>
              </a:rPr>
              <a:t>расположены </a:t>
            </a:r>
            <a:r>
              <a:rPr lang="ru-RU" dirty="0">
                <a:solidFill>
                  <a:srgbClr val="000000"/>
                </a:solidFill>
              </a:rPr>
              <a:t>строго на уровне метки), а затем палец снова </a:t>
            </a:r>
            <a:r>
              <a:rPr lang="ru-RU" dirty="0" smtClean="0">
                <a:solidFill>
                  <a:srgbClr val="000000"/>
                </a:solidFill>
              </a:rPr>
              <a:t>прижимают. </a:t>
            </a:r>
          </a:p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Пипетка должна находиться строго в вертикальном положении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77840" y="1087120"/>
            <a:ext cx="3254460" cy="3789679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0" y="1179830"/>
            <a:ext cx="2620720" cy="3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8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180" y="28246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Правила пользования пипетками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Жидкость из пипетки выпускаю в заранее приготовленный сосуд (колбу </a:t>
            </a:r>
            <a:r>
              <a:rPr lang="ru-RU" dirty="0" err="1">
                <a:solidFill>
                  <a:srgbClr val="000000"/>
                </a:solidFill>
              </a:rPr>
              <a:t>Эрленмеера</a:t>
            </a:r>
            <a:r>
              <a:rPr lang="ru-RU" dirty="0">
                <a:solidFill>
                  <a:srgbClr val="000000"/>
                </a:solidFill>
              </a:rPr>
              <a:t>, мерную колбу). Для этого, держа сосуд в наклонном положении, прислоняют нижний конец пипетки к внутренней стенке сосуда и открывают верхний конец пипетки. После вытекания жидкости следует подождать несколько секунд. Оставшуюся в пипетке часть раствора выдувать или стряхивать в колбу нельзя!</a:t>
            </a: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00" y="1280795"/>
            <a:ext cx="3050771" cy="3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02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60" y="292625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Правила пользования пипетками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266174"/>
            <a:ext cx="3457660" cy="3600465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496560" y="1266175"/>
            <a:ext cx="3335740" cy="3564318"/>
          </a:xfrm>
        </p:spPr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Для хранения пипеток предназначены специальные штативы. 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наполнения пипеток используют резиновые груши и насосы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3810"/>
          <a:stretch/>
        </p:blipFill>
        <p:spPr bwMode="auto">
          <a:xfrm>
            <a:off x="2884872" y="1253272"/>
            <a:ext cx="2124008" cy="36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ÐÐ°ÑÑÐ¸Ð½ÐºÐ¸ Ð¿Ð¾ Ð·Ð°Ð¿ÑÐ¾ÑÑ Ð³ÑÑÑÐ° Ð»Ð°Ð±Ð¾ÑÐ°ÑÐ¾ÑÐ½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9" y="1253272"/>
            <a:ext cx="1321823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³ÑÑÑÐ° Ð»Ð°Ð±Ð¾ÑÐ°ÑÐ¾ÑÐ½Ð°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2" y="2809845"/>
            <a:ext cx="131328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chimactiv.agroparistech.fr/resources/images/fiches/bases/materiel/en/verre-menu%20(20)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27600"/>
          <a:stretch/>
        </p:blipFill>
        <p:spPr bwMode="auto">
          <a:xfrm>
            <a:off x="1604712" y="1369665"/>
            <a:ext cx="90424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707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абораторная посуда: виды и свойства | molly-quartz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15" y="444817"/>
            <a:ext cx="71437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Лабораторное оборудование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Штатив металлический с набором муфт, лапок, </a:t>
            </a:r>
            <a:r>
              <a:rPr lang="ru-RU" dirty="0" smtClean="0">
                <a:solidFill>
                  <a:srgbClr val="000000"/>
                </a:solidFill>
              </a:rPr>
              <a:t>колец. 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При </a:t>
            </a:r>
            <a:r>
              <a:rPr lang="ru-RU" dirty="0">
                <a:solidFill>
                  <a:srgbClr val="000000"/>
                </a:solidFill>
              </a:rPr>
              <a:t>помощи муфт, лапок и колец закрепляют различные приборы, холодильники, колбы, делительные воронки и др.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1026" name="Picture 2" descr="Штатив лабораторный ШФР-ММ (ШЛ-98) дл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7" r="20037"/>
          <a:stretch/>
        </p:blipFill>
        <p:spPr bwMode="auto">
          <a:xfrm>
            <a:off x="345441" y="1227840"/>
            <a:ext cx="189865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06880" y="3302000"/>
            <a:ext cx="690880" cy="1625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06880" y="3464560"/>
            <a:ext cx="690880" cy="314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97760" y="3342640"/>
            <a:ext cx="1005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кольца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046480" y="1930400"/>
            <a:ext cx="873760" cy="2743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46480" y="1686560"/>
            <a:ext cx="873760" cy="2438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20240" y="1808480"/>
            <a:ext cx="117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муфты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91680" y="2211710"/>
            <a:ext cx="381000" cy="203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706880" y="2414910"/>
            <a:ext cx="345440" cy="3079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64080" y="2313310"/>
            <a:ext cx="123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лапки</a:t>
            </a:r>
            <a:endParaRPr lang="ru-RU" dirty="0"/>
          </a:p>
        </p:txBody>
      </p:sp>
      <p:pic>
        <p:nvPicPr>
          <p:cNvPr id="1028" name="Picture 4" descr="Штатив лабораторный химический ШЛ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40" y="2843200"/>
            <a:ext cx="3240000" cy="17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0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02" y="299406"/>
            <a:ext cx="8656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Open Sans" charset="0"/>
                <a:ea typeface="Open Sans" charset="0"/>
                <a:cs typeface="Open Sans" charset="0"/>
              </a:rPr>
              <a:t>Химическая посуда может </a:t>
            </a:r>
            <a:r>
              <a:rPr lang="ru-RU" sz="2000" dirty="0">
                <a:latin typeface="Open Sans" charset="0"/>
                <a:ea typeface="Open Sans" charset="0"/>
                <a:cs typeface="Open Sans" charset="0"/>
              </a:rPr>
              <a:t>быть разделена </a:t>
            </a:r>
            <a:r>
              <a:rPr lang="ru-RU" sz="2000" dirty="0" smtClean="0">
                <a:latin typeface="Open Sans" charset="0"/>
                <a:ea typeface="Open Sans" charset="0"/>
                <a:cs typeface="Open Sans" charset="0"/>
              </a:rPr>
              <a:t>на несколько групп: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540000" algn="just"/>
            <a:r>
              <a:rPr lang="ru-RU" sz="1800" dirty="0" smtClean="0">
                <a:latin typeface="Open Sans" charset="0"/>
                <a:ea typeface="Open Sans" charset="0"/>
                <a:cs typeface="Open Sans" charset="0"/>
              </a:rPr>
              <a:t>1) </a:t>
            </a:r>
            <a:r>
              <a:rPr lang="ru-RU" sz="1800" dirty="0" smtClean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rPr>
              <a:t>по </a:t>
            </a:r>
            <a:r>
              <a:rPr lang="ru-RU" sz="1800" dirty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rPr>
              <a:t>назначению </a:t>
            </a:r>
            <a:endParaRPr lang="ru-RU" sz="1800" dirty="0" smtClean="0">
              <a:solidFill>
                <a:srgbClr val="FF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1080000" indent="-252000"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посуда общего назначения (без неё нельзя 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провести большинство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работ),</a:t>
            </a:r>
          </a:p>
          <a:p>
            <a:pPr marL="1080000" indent="-252000"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мерная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посуда (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предназначена для измерения объёма жидкостей),</a:t>
            </a:r>
          </a:p>
          <a:p>
            <a:pPr marL="1080000" indent="-252000"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посуда специального назначения (необходима 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для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определённой  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цели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).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540000" algn="just"/>
            <a:r>
              <a:rPr lang="ru-RU" sz="1800" dirty="0" smtClean="0">
                <a:latin typeface="Open Sans" charset="0"/>
                <a:ea typeface="Open Sans" charset="0"/>
                <a:cs typeface="Open Sans" charset="0"/>
              </a:rPr>
              <a:t>2) </a:t>
            </a:r>
            <a:r>
              <a:rPr lang="ru-RU" sz="1800" dirty="0" smtClean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rPr>
              <a:t>по материалу</a:t>
            </a:r>
            <a:r>
              <a:rPr lang="ru-RU" sz="1800" dirty="0" smtClean="0">
                <a:latin typeface="Open Sans" charset="0"/>
                <a:ea typeface="Open Sans" charset="0"/>
                <a:cs typeface="Open Sans" charset="0"/>
              </a:rPr>
              <a:t> – посуда из: </a:t>
            </a:r>
          </a:p>
          <a:p>
            <a:pPr marL="1080000" indent="-252000"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простого 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стекла, </a:t>
            </a: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1080000" indent="-252000"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специального 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стекла, </a:t>
            </a:r>
            <a:endParaRPr lang="ru-RU" sz="16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1080000" indent="-252000"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кварца, </a:t>
            </a:r>
          </a:p>
          <a:p>
            <a:pPr marL="1080000" indent="-252000"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фарфора</a:t>
            </a:r>
          </a:p>
          <a:p>
            <a:pPr marL="1080000" indent="-252000"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пластика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  <a:p>
            <a:endParaRPr lang="ru-RU" sz="2200" dirty="0"/>
          </a:p>
        </p:txBody>
      </p:sp>
      <p:pic>
        <p:nvPicPr>
          <p:cNvPr id="5" name="Picture 2" descr="K:\Новая папка (3)\291538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88" y="2328766"/>
            <a:ext cx="4018803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625" y="179553"/>
            <a:ext cx="8520600" cy="707400"/>
          </a:xfrm>
        </p:spPr>
        <p:txBody>
          <a:bodyPr/>
          <a:lstStyle/>
          <a:p>
            <a:pPr algn="ctr"/>
            <a:r>
              <a:rPr lang="ru-RU" dirty="0" smtClean="0"/>
              <a:t>Посуда общего назначения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638" y="1034496"/>
            <a:ext cx="3280332" cy="3891465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736258" y="954469"/>
            <a:ext cx="5240593" cy="4030486"/>
          </a:xfrm>
        </p:spPr>
        <p:txBody>
          <a:bodyPr/>
          <a:lstStyle/>
          <a:p>
            <a:pPr marL="139700" indent="0">
              <a:buNone/>
            </a:pPr>
            <a:r>
              <a:rPr lang="ru-RU" sz="1350" dirty="0">
                <a:solidFill>
                  <a:srgbClr val="000000"/>
                </a:solidFill>
              </a:rPr>
              <a:t>Колба </a:t>
            </a:r>
            <a:r>
              <a:rPr lang="ru-RU" sz="1350" dirty="0" err="1">
                <a:solidFill>
                  <a:srgbClr val="000000"/>
                </a:solidFill>
              </a:rPr>
              <a:t>Эрленмейера</a:t>
            </a:r>
            <a:r>
              <a:rPr lang="ru-RU" sz="1350" dirty="0">
                <a:solidFill>
                  <a:srgbClr val="000000"/>
                </a:solidFill>
              </a:rPr>
              <a:t> – плоскодонная колба конической формы с узким горлышком. Изготовлена из стекла (в этом случае её можно нагревать) или из пластика. Вместимость колб может быть от 5 мл до 2 л. Различается также диаметр горловины. Колба может иметь шлифованную горловину. Нанесённые метки указывают приблизительный объём налитого раствора. </a:t>
            </a:r>
          </a:p>
          <a:p>
            <a:pPr marL="139700" indent="0">
              <a:buNone/>
            </a:pPr>
            <a:r>
              <a:rPr lang="ru-RU" sz="1350" dirty="0">
                <a:solidFill>
                  <a:srgbClr val="000000"/>
                </a:solidFill>
              </a:rPr>
              <a:t> </a:t>
            </a:r>
          </a:p>
          <a:p>
            <a:pPr marL="139700" indent="0">
              <a:buNone/>
            </a:pPr>
            <a:r>
              <a:rPr lang="ru-RU" sz="1350" b="1" i="1" dirty="0">
                <a:solidFill>
                  <a:srgbClr val="000000"/>
                </a:solidFill>
              </a:rPr>
              <a:t>Применение</a:t>
            </a:r>
            <a:endParaRPr lang="ru-RU" sz="135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sz="1350" dirty="0">
                <a:solidFill>
                  <a:srgbClr val="000000"/>
                </a:solidFill>
              </a:rPr>
              <a:t>Колбу </a:t>
            </a:r>
            <a:r>
              <a:rPr lang="ru-RU" sz="1350" dirty="0" err="1">
                <a:solidFill>
                  <a:srgbClr val="000000"/>
                </a:solidFill>
              </a:rPr>
              <a:t>Эрленмейера</a:t>
            </a:r>
            <a:r>
              <a:rPr lang="ru-RU" sz="1350" dirty="0">
                <a:solidFill>
                  <a:srgbClr val="000000"/>
                </a:solidFill>
              </a:rPr>
              <a:t> используют для:</a:t>
            </a:r>
          </a:p>
          <a:p>
            <a:pPr lvl="0"/>
            <a:r>
              <a:rPr lang="ru-RU" sz="1350" dirty="0">
                <a:solidFill>
                  <a:srgbClr val="000000"/>
                </a:solidFill>
              </a:rPr>
              <a:t>проведения титрования,</a:t>
            </a:r>
          </a:p>
          <a:p>
            <a:pPr lvl="0"/>
            <a:r>
              <a:rPr lang="ru-RU" sz="1350" dirty="0">
                <a:solidFill>
                  <a:srgbClr val="000000"/>
                </a:solidFill>
              </a:rPr>
              <a:t>смешивания растворов (как вручную, так и с помощью магнитной мешалки),</a:t>
            </a:r>
          </a:p>
          <a:p>
            <a:pPr lvl="0"/>
            <a:r>
              <a:rPr lang="ru-RU" sz="1350" dirty="0">
                <a:solidFill>
                  <a:srgbClr val="000000"/>
                </a:solidFill>
              </a:rPr>
              <a:t>хранения растворов в течение короткого периода времени (от нескольких часов до нескольких дней, при необходимости в холодильнике).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Picture 2" descr="Колба Эрленмейера, узкая горловина, Боро 3.3 BRAND - купить п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19281" r="16423"/>
          <a:stretch/>
        </p:blipFill>
        <p:spPr bwMode="auto">
          <a:xfrm>
            <a:off x="255638" y="1027662"/>
            <a:ext cx="1317523" cy="20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олба Эрленмейера, коническая, узкогорлая, с взаимозаменяемой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1"/>
          <a:stretch/>
        </p:blipFill>
        <p:spPr bwMode="auto">
          <a:xfrm>
            <a:off x="2147703" y="1027662"/>
            <a:ext cx="1388268" cy="20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олба Эрленмейера VITLAB с винтовой крышкой, 250 мл, PP, цена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2" b="10952"/>
          <a:stretch/>
        </p:blipFill>
        <p:spPr bwMode="auto">
          <a:xfrm>
            <a:off x="923271" y="3126928"/>
            <a:ext cx="2006627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88" y="307373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Посуда общего назначения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079361"/>
            <a:ext cx="3479507" cy="3669619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001729" y="1067900"/>
            <a:ext cx="4857136" cy="3685317"/>
          </a:xfrm>
        </p:spPr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Склянка – ёмкость с плотно закрывающейся навинчивающейся крышкой или притёртой пробкой. Изготовлена либо из стекла белого или коричневого цвета, либо из пластика.</a:t>
            </a: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 </a:t>
            </a: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Склянки используют для: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хранения </a:t>
            </a:r>
            <a:r>
              <a:rPr lang="ru-RU" dirty="0">
                <a:solidFill>
                  <a:srgbClr val="000000"/>
                </a:solidFill>
              </a:rPr>
              <a:t>жидкостей (воды, растворителей, растворов) при комнатной температуре или в холодильнике</a:t>
            </a:r>
            <a:r>
              <a:rPr lang="ru-RU" dirty="0" smtClean="0">
                <a:solidFill>
                  <a:srgbClr val="000000"/>
                </a:solidFill>
              </a:rPr>
              <a:t>,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хранения сухих реактивов,</a:t>
            </a:r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хранение стандартного раствора (предварительно приготовленного в мерной колбе, затем перенесенного в склянку).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839" t="13316" r="22995" b="14392"/>
          <a:stretch/>
        </p:blipFill>
        <p:spPr bwMode="auto">
          <a:xfrm>
            <a:off x="290988" y="1067901"/>
            <a:ext cx="1620000" cy="1395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Лабораторная и мерная посуда. Товары и услуги компании &quot;ЗЕРНОТЕХ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" y="2657967"/>
            <a:ext cx="25578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клянка для реактивов 125 мл из темного стекла с широкой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t="9975" r="20205" b="8184"/>
          <a:stretch/>
        </p:blipFill>
        <p:spPr bwMode="auto">
          <a:xfrm>
            <a:off x="2439981" y="1037967"/>
            <a:ext cx="1435100" cy="16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16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65" y="277877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Посуда общего назначения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203" y="1226845"/>
            <a:ext cx="3365565" cy="3500595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883742" y="1266175"/>
            <a:ext cx="4955458" cy="3461266"/>
          </a:xfrm>
        </p:spPr>
        <p:txBody>
          <a:bodyPr/>
          <a:lstStyle/>
          <a:p>
            <a:pPr marL="139700" indent="0">
              <a:buNone/>
            </a:pPr>
            <a:r>
              <a:rPr lang="ru-RU" dirty="0">
                <a:solidFill>
                  <a:srgbClr val="000000"/>
                </a:solidFill>
              </a:rPr>
              <a:t>Воронка - посуда конической формы с ножкой. Имеет разные размеры, изготовлена из стекла или пластика.</a:t>
            </a: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 </a:t>
            </a:r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Воронки </a:t>
            </a:r>
            <a:r>
              <a:rPr lang="ru-RU" dirty="0">
                <a:solidFill>
                  <a:srgbClr val="000000"/>
                </a:solidFill>
              </a:rPr>
              <a:t>с длинной ножкой служат для переливания жидкостей из одной ёмкости в </a:t>
            </a:r>
            <a:r>
              <a:rPr lang="ru-RU" dirty="0" smtClean="0">
                <a:solidFill>
                  <a:srgbClr val="000000"/>
                </a:solidFill>
              </a:rPr>
              <a:t>другую (заполнения мерных колб, бюреток),</a:t>
            </a:r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фильтрования в гравиметрическом </a:t>
            </a:r>
            <a:r>
              <a:rPr lang="ru-RU" dirty="0" smtClean="0">
                <a:solidFill>
                  <a:srgbClr val="000000"/>
                </a:solidFill>
              </a:rPr>
              <a:t>анализе,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воронки </a:t>
            </a:r>
            <a:r>
              <a:rPr lang="ru-RU" dirty="0">
                <a:solidFill>
                  <a:srgbClr val="000000"/>
                </a:solidFill>
              </a:rPr>
              <a:t>с короткой широкой ножкой </a:t>
            </a: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dirty="0">
                <a:solidFill>
                  <a:srgbClr val="000000"/>
                </a:solidFill>
              </a:rPr>
              <a:t>для пересыпания порошкообразных </a:t>
            </a:r>
            <a:r>
              <a:rPr lang="ru-RU" dirty="0" smtClean="0">
                <a:solidFill>
                  <a:srgbClr val="000000"/>
                </a:solidFill>
              </a:rPr>
              <a:t>веществ.</a:t>
            </a:r>
            <a:endParaRPr lang="ru-RU" dirty="0">
              <a:solidFill>
                <a:srgbClr val="000000"/>
              </a:solidFill>
            </a:endParaRP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6" name="Рисунок 5" descr="Воронки с короткой сливной трубкой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3" r="19693"/>
          <a:stretch/>
        </p:blipFill>
        <p:spPr bwMode="auto">
          <a:xfrm>
            <a:off x="251520" y="1203598"/>
            <a:ext cx="1829033" cy="24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Купить стеклянную воронку Brand D= 70 мм с короткой и широкой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7167" b="19500"/>
          <a:stretch/>
        </p:blipFill>
        <p:spPr bwMode="auto">
          <a:xfrm>
            <a:off x="2229692" y="3170564"/>
            <a:ext cx="1441634" cy="136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кидка Пластиковые Мини-воронки | 2020 Пластиковые Мини-воронки на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1" y="3719696"/>
            <a:ext cx="1334770" cy="100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4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89" y="238548"/>
            <a:ext cx="8520600" cy="707400"/>
          </a:xfrm>
        </p:spPr>
        <p:txBody>
          <a:bodyPr/>
          <a:lstStyle/>
          <a:p>
            <a:pPr algn="ctr"/>
            <a:r>
              <a:rPr lang="ru-RU" dirty="0"/>
              <a:t>Посуда общего назначения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098" y="1035611"/>
            <a:ext cx="3099414" cy="3758108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608439" y="975013"/>
            <a:ext cx="5319251" cy="3828538"/>
          </a:xfrm>
        </p:spPr>
        <p:txBody>
          <a:bodyPr/>
          <a:lstStyle/>
          <a:p>
            <a:pPr marL="139700" indent="0">
              <a:buNone/>
            </a:pPr>
            <a:r>
              <a:rPr lang="ru-RU" sz="1350" dirty="0">
                <a:solidFill>
                  <a:srgbClr val="000000"/>
                </a:solidFill>
              </a:rPr>
              <a:t>Стакан </a:t>
            </a:r>
            <a:r>
              <a:rPr lang="ru-RU" sz="1350" dirty="0" smtClean="0">
                <a:solidFill>
                  <a:srgbClr val="000000"/>
                </a:solidFill>
              </a:rPr>
              <a:t>- </a:t>
            </a:r>
            <a:r>
              <a:rPr lang="ru-RU" sz="1350" dirty="0">
                <a:solidFill>
                  <a:srgbClr val="000000"/>
                </a:solidFill>
              </a:rPr>
              <a:t>ёмкость цилиндрической формы с плоским дном, снабженный носиком </a:t>
            </a:r>
            <a:r>
              <a:rPr lang="ru-RU" sz="1350" dirty="0" smtClean="0">
                <a:solidFill>
                  <a:srgbClr val="000000"/>
                </a:solidFill>
              </a:rPr>
              <a:t>(или без него). </a:t>
            </a:r>
            <a:r>
              <a:rPr lang="ru-RU" sz="1350" dirty="0">
                <a:solidFill>
                  <a:srgbClr val="000000"/>
                </a:solidFill>
              </a:rPr>
              <a:t>Их изготавливают из </a:t>
            </a:r>
            <a:r>
              <a:rPr lang="ru-RU" sz="1350" dirty="0" smtClean="0">
                <a:solidFill>
                  <a:srgbClr val="000000"/>
                </a:solidFill>
              </a:rPr>
              <a:t>стекла, фарфора и полимерных </a:t>
            </a:r>
            <a:r>
              <a:rPr lang="ru-RU" sz="1350" dirty="0">
                <a:solidFill>
                  <a:srgbClr val="000000"/>
                </a:solidFill>
              </a:rPr>
              <a:t>материалов. </a:t>
            </a:r>
            <a:r>
              <a:rPr lang="ru-RU" sz="1350" dirty="0" smtClean="0">
                <a:solidFill>
                  <a:srgbClr val="000000"/>
                </a:solidFill>
              </a:rPr>
              <a:t>Нанесённые </a:t>
            </a:r>
            <a:r>
              <a:rPr lang="ru-RU" sz="1350" dirty="0">
                <a:solidFill>
                  <a:srgbClr val="000000"/>
                </a:solidFill>
              </a:rPr>
              <a:t>метки позволяют ориентировочно узнать объём </a:t>
            </a:r>
            <a:r>
              <a:rPr lang="ru-RU" sz="1350" dirty="0" smtClean="0">
                <a:solidFill>
                  <a:srgbClr val="000000"/>
                </a:solidFill>
              </a:rPr>
              <a:t>раствора в </a:t>
            </a:r>
            <a:r>
              <a:rPr lang="ru-RU" sz="1350" dirty="0">
                <a:solidFill>
                  <a:srgbClr val="000000"/>
                </a:solidFill>
              </a:rPr>
              <a:t>стакане. Стаканы бывают </a:t>
            </a:r>
            <a:r>
              <a:rPr lang="ru-RU" sz="1350" dirty="0" err="1" smtClean="0">
                <a:solidFill>
                  <a:srgbClr val="000000"/>
                </a:solidFill>
              </a:rPr>
              <a:t>вместимостиью</a:t>
            </a:r>
            <a:r>
              <a:rPr lang="ru-RU" sz="1350" dirty="0" smtClean="0">
                <a:solidFill>
                  <a:srgbClr val="000000"/>
                </a:solidFill>
              </a:rPr>
              <a:t> </a:t>
            </a:r>
            <a:r>
              <a:rPr lang="ru-RU" sz="1350" dirty="0">
                <a:solidFill>
                  <a:srgbClr val="000000"/>
                </a:solidFill>
              </a:rPr>
              <a:t>от 10 мл до 2 л.</a:t>
            </a:r>
          </a:p>
          <a:p>
            <a:pPr marL="139700" indent="0">
              <a:buNone/>
            </a:pPr>
            <a:endParaRPr lang="ru-RU" sz="1350" b="1" i="1" dirty="0" smtClean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sz="1350" b="1" i="1" dirty="0" smtClean="0">
                <a:solidFill>
                  <a:srgbClr val="000000"/>
                </a:solidFill>
              </a:rPr>
              <a:t>Применение</a:t>
            </a:r>
            <a:r>
              <a:rPr lang="ru-RU" sz="1350" dirty="0" smtClean="0">
                <a:solidFill>
                  <a:srgbClr val="000000"/>
                </a:solidFill>
              </a:rPr>
              <a:t> </a:t>
            </a:r>
            <a:endParaRPr lang="ru-RU" sz="135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sz="1350" dirty="0">
                <a:solidFill>
                  <a:srgbClr val="000000"/>
                </a:solidFill>
              </a:rPr>
              <a:t>Стаканы используются для:</a:t>
            </a:r>
          </a:p>
          <a:p>
            <a:pPr lvl="0"/>
            <a:r>
              <a:rPr lang="ru-RU" sz="1350" dirty="0">
                <a:solidFill>
                  <a:srgbClr val="000000"/>
                </a:solidFill>
              </a:rPr>
              <a:t>приготовления </a:t>
            </a:r>
            <a:r>
              <a:rPr lang="ru-RU" sz="1350" dirty="0" smtClean="0">
                <a:solidFill>
                  <a:srgbClr val="000000"/>
                </a:solidFill>
              </a:rPr>
              <a:t>растворов;</a:t>
            </a:r>
          </a:p>
          <a:p>
            <a:pPr lvl="0"/>
            <a:r>
              <a:rPr lang="ru-RU" sz="1350" dirty="0" smtClean="0">
                <a:solidFill>
                  <a:srgbClr val="000000"/>
                </a:solidFill>
              </a:rPr>
              <a:t>осаждения;</a:t>
            </a:r>
          </a:p>
          <a:p>
            <a:r>
              <a:rPr lang="ru-RU" sz="1350" dirty="0">
                <a:solidFill>
                  <a:srgbClr val="000000"/>
                </a:solidFill>
              </a:rPr>
              <a:t>титрования с использованием магнитной </a:t>
            </a:r>
            <a:r>
              <a:rPr lang="ru-RU" sz="1350" dirty="0" smtClean="0">
                <a:solidFill>
                  <a:srgbClr val="000000"/>
                </a:solidFill>
              </a:rPr>
              <a:t>мешалки;</a:t>
            </a:r>
            <a:endParaRPr lang="ru-RU" sz="1350" dirty="0">
              <a:solidFill>
                <a:srgbClr val="000000"/>
              </a:solidFill>
            </a:endParaRPr>
          </a:p>
          <a:p>
            <a:pPr lvl="0"/>
            <a:r>
              <a:rPr lang="ru-RU" sz="1350" dirty="0" smtClean="0">
                <a:solidFill>
                  <a:srgbClr val="000000"/>
                </a:solidFill>
              </a:rPr>
              <a:t>переливания </a:t>
            </a:r>
            <a:r>
              <a:rPr lang="ru-RU" sz="1350" dirty="0">
                <a:solidFill>
                  <a:srgbClr val="000000"/>
                </a:solidFill>
              </a:rPr>
              <a:t>раствора в другие ёмкости (например, заполнения бюретки</a:t>
            </a:r>
            <a:r>
              <a:rPr lang="ru-RU" sz="1350" dirty="0" smtClean="0">
                <a:solidFill>
                  <a:srgbClr val="000000"/>
                </a:solidFill>
              </a:rPr>
              <a:t>);</a:t>
            </a:r>
            <a:endParaRPr lang="ru-RU" sz="1350" dirty="0">
              <a:solidFill>
                <a:srgbClr val="000000"/>
              </a:solidFill>
            </a:endParaRPr>
          </a:p>
          <a:p>
            <a:pPr lvl="0"/>
            <a:r>
              <a:rPr lang="ru-RU" sz="1350" dirty="0" smtClean="0">
                <a:solidFill>
                  <a:srgbClr val="000000"/>
                </a:solidFill>
              </a:rPr>
              <a:t>в стакане растворы не хранят</a:t>
            </a:r>
            <a:r>
              <a:rPr lang="ru-RU" sz="1350" dirty="0">
                <a:solidFill>
                  <a:srgbClr val="000000"/>
                </a:solidFill>
              </a:rPr>
              <a:t>;</a:t>
            </a:r>
            <a:endParaRPr lang="ru-RU" sz="1350" dirty="0" smtClean="0">
              <a:solidFill>
                <a:srgbClr val="000000"/>
              </a:solidFill>
            </a:endParaRPr>
          </a:p>
          <a:p>
            <a:pPr lvl="0"/>
            <a:r>
              <a:rPr lang="ru-RU" sz="1350" dirty="0" smtClean="0">
                <a:solidFill>
                  <a:srgbClr val="000000"/>
                </a:solidFill>
              </a:rPr>
              <a:t>полиэтиленовые </a:t>
            </a:r>
            <a:r>
              <a:rPr lang="ru-RU" sz="1350" dirty="0">
                <a:solidFill>
                  <a:srgbClr val="000000"/>
                </a:solidFill>
              </a:rPr>
              <a:t>или полипропиленовые </a:t>
            </a:r>
            <a:r>
              <a:rPr lang="ru-RU" sz="1350" dirty="0" smtClean="0">
                <a:solidFill>
                  <a:srgbClr val="000000"/>
                </a:solidFill>
              </a:rPr>
              <a:t>стаканы применяют </a:t>
            </a:r>
            <a:r>
              <a:rPr lang="ru-RU" sz="1350" dirty="0">
                <a:solidFill>
                  <a:srgbClr val="000000"/>
                </a:solidFill>
              </a:rPr>
              <a:t>для экспериментов с </a:t>
            </a:r>
            <a:r>
              <a:rPr lang="en-US" sz="1350" dirty="0" smtClean="0">
                <a:solidFill>
                  <a:srgbClr val="000000"/>
                </a:solidFill>
              </a:rPr>
              <a:t>HF</a:t>
            </a:r>
            <a:r>
              <a:rPr lang="ru-RU" sz="1350" dirty="0" smtClean="0">
                <a:solidFill>
                  <a:srgbClr val="000000"/>
                </a:solidFill>
              </a:rPr>
              <a:t>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4813" t="18643" r="23315" b="19528"/>
          <a:stretch/>
        </p:blipFill>
        <p:spPr bwMode="auto">
          <a:xfrm>
            <a:off x="220098" y="1058094"/>
            <a:ext cx="3079750" cy="2063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ÐÐ°ÑÑÐ¸Ð½ÐºÐ¸ Ð¿Ð¾ Ð·Ð°Ð¿ÑÐ¾ÑÑ Ð¼ÐµÑÐ½Ð°Ñ Ð¿Ð¾ÑÑÐ´Ð° Ð¸Ð· Ð¿Ð»Ð°ÑÑÐ¸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13" y="3127762"/>
            <a:ext cx="1754235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Химические стака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8" y="3160578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Посуда специального назначения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Бюкс </a:t>
            </a:r>
            <a:r>
              <a:rPr lang="ru-RU" dirty="0">
                <a:solidFill>
                  <a:srgbClr val="000000"/>
                </a:solidFill>
              </a:rPr>
              <a:t>представляет собой </a:t>
            </a:r>
            <a:r>
              <a:rPr lang="ru-RU" dirty="0" smtClean="0">
                <a:solidFill>
                  <a:srgbClr val="000000"/>
                </a:solidFill>
              </a:rPr>
              <a:t>стеклянный стаканчик </a:t>
            </a:r>
            <a:r>
              <a:rPr lang="ru-RU" dirty="0">
                <a:solidFill>
                  <a:srgbClr val="000000"/>
                </a:solidFill>
              </a:rPr>
              <a:t>с пришлифованной крышкой высотой </a:t>
            </a:r>
            <a:r>
              <a:rPr lang="ru-RU" dirty="0" smtClean="0">
                <a:solidFill>
                  <a:srgbClr val="000000"/>
                </a:solidFill>
              </a:rPr>
              <a:t>10 </a:t>
            </a:r>
            <a:r>
              <a:rPr lang="ru-RU" dirty="0">
                <a:solidFill>
                  <a:srgbClr val="000000"/>
                </a:solidFill>
              </a:rPr>
              <a:t>- 50 мм</a:t>
            </a:r>
          </a:p>
          <a:p>
            <a:pPr marL="139700" indent="0">
              <a:buNone/>
            </a:pPr>
            <a:endParaRPr lang="ru-RU" i="1" dirty="0" smtClean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</a:p>
          <a:p>
            <a:pPr marL="139700" indent="0">
              <a:buNone/>
            </a:pPr>
            <a:r>
              <a:rPr lang="ru-RU" i="1" dirty="0" smtClean="0">
                <a:solidFill>
                  <a:srgbClr val="000000"/>
                </a:solidFill>
              </a:rPr>
              <a:t>Бюксы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применяют для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взвешивания навески веществ на аналитический </a:t>
            </a:r>
            <a:r>
              <a:rPr lang="ru-RU" dirty="0" smtClean="0">
                <a:solidFill>
                  <a:srgbClr val="000000"/>
                </a:solidFill>
              </a:rPr>
              <a:t>весах;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хранения </a:t>
            </a:r>
            <a:r>
              <a:rPr lang="ru-RU" dirty="0" smtClean="0">
                <a:solidFill>
                  <a:srgbClr val="000000"/>
                </a:solidFill>
              </a:rPr>
              <a:t>веществ.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773" r="2522" b="11483"/>
          <a:stretch/>
        </p:blipFill>
        <p:spPr bwMode="auto">
          <a:xfrm>
            <a:off x="538479" y="1391936"/>
            <a:ext cx="2556000" cy="172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Разновидности лабораторного стекла: часовое стекло, покровно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99" y="3120396"/>
            <a:ext cx="2006159" cy="14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Посуда специального назначения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Капельницы – сосуды для жидкостей, расходуемых по каплям. 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Капельница </a:t>
            </a:r>
            <a:r>
              <a:rPr lang="ru-RU" dirty="0" err="1" smtClean="0">
                <a:solidFill>
                  <a:srgbClr val="000000"/>
                </a:solidFill>
              </a:rPr>
              <a:t>Шустера</a:t>
            </a:r>
            <a:r>
              <a:rPr lang="ru-RU" dirty="0" smtClean="0">
                <a:solidFill>
                  <a:srgbClr val="000000"/>
                </a:solidFill>
              </a:rPr>
              <a:t> представляет собой стеклянный шар с небольшим отростком в верхней части, суженным к отверстию.</a:t>
            </a:r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r>
              <a:rPr lang="ru-RU" b="1" i="1" dirty="0">
                <a:solidFill>
                  <a:srgbClr val="000000"/>
                </a:solidFill>
              </a:rPr>
              <a:t>Применение</a:t>
            </a:r>
          </a:p>
          <a:p>
            <a:pPr marL="13970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Капельницы </a:t>
            </a:r>
            <a:r>
              <a:rPr lang="ru-RU" dirty="0">
                <a:solidFill>
                  <a:srgbClr val="000000"/>
                </a:solidFill>
              </a:rPr>
              <a:t>применяют для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хранения индикаторов, </a:t>
            </a:r>
          </a:p>
          <a:p>
            <a:r>
              <a:rPr lang="ru-RU" dirty="0">
                <a:solidFill>
                  <a:srgbClr val="000000"/>
                </a:solidFill>
              </a:rPr>
              <a:t>отмеривания жидкостей каплями.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https://konspekta.net/studopediaru/baza19/2247975289860.files/image0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10415" r="19172" b="10002"/>
          <a:stretch/>
        </p:blipFill>
        <p:spPr bwMode="auto">
          <a:xfrm>
            <a:off x="375921" y="1300480"/>
            <a:ext cx="1737360" cy="1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konspekta.net/studopediaru/baza19/2247975289860.files/image0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r="15470"/>
          <a:stretch/>
        </p:blipFill>
        <p:spPr bwMode="auto">
          <a:xfrm>
            <a:off x="2245360" y="1812290"/>
            <a:ext cx="206248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1" y="3322319"/>
            <a:ext cx="19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Капельница </a:t>
            </a:r>
            <a:r>
              <a:rPr lang="ru-RU" dirty="0" err="1" smtClean="0"/>
              <a:t>Шустера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1293</Words>
  <Application>Microsoft Office PowerPoint</Application>
  <PresentationFormat>Экран (16:9)</PresentationFormat>
  <Paragraphs>204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Open Sans</vt:lpstr>
      <vt:lpstr>Symbol</vt:lpstr>
      <vt:lpstr>PT Sans Narrow</vt:lpstr>
      <vt:lpstr>Tropic</vt:lpstr>
      <vt:lpstr>Лаборатория аналитической химии</vt:lpstr>
      <vt:lpstr>Почему это важно знать? </vt:lpstr>
      <vt:lpstr>Презентация PowerPoint</vt:lpstr>
      <vt:lpstr>Посуда общего назначения</vt:lpstr>
      <vt:lpstr>Посуда общего назначения</vt:lpstr>
      <vt:lpstr>Посуда общего назначения</vt:lpstr>
      <vt:lpstr>Посуда общего назначения</vt:lpstr>
      <vt:lpstr>Посуда специального назначения</vt:lpstr>
      <vt:lpstr>Посуда специального назначения</vt:lpstr>
      <vt:lpstr>Посуда специального назначения</vt:lpstr>
      <vt:lpstr>Посуда специального назначения</vt:lpstr>
      <vt:lpstr>Посуда специального назначения</vt:lpstr>
      <vt:lpstr>Мерная посуда</vt:lpstr>
      <vt:lpstr>Мерная посуда</vt:lpstr>
      <vt:lpstr>Мерная посуда</vt:lpstr>
      <vt:lpstr>Мерная посуда</vt:lpstr>
      <vt:lpstr>Мерная посуда</vt:lpstr>
      <vt:lpstr>Презентация PowerPoint</vt:lpstr>
      <vt:lpstr>Мерная посуда</vt:lpstr>
      <vt:lpstr>Мерная посуда</vt:lpstr>
      <vt:lpstr>Правила пользования мерной посудой</vt:lpstr>
      <vt:lpstr>Правила пользования мерной посудой</vt:lpstr>
      <vt:lpstr>Правила пользования мерной колбой</vt:lpstr>
      <vt:lpstr>Правила пользования пипетками  </vt:lpstr>
      <vt:lpstr>Правила пользования пипетками</vt:lpstr>
      <vt:lpstr>Правила пользования пипетками</vt:lpstr>
      <vt:lpstr>Презентация PowerPoint</vt:lpstr>
      <vt:lpstr>Лабораторное оборудование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аналитической химии</dc:title>
  <dc:creator>Elena</dc:creator>
  <cp:lastModifiedBy>Аргимбаева Акмарал</cp:lastModifiedBy>
  <cp:revision>66</cp:revision>
  <dcterms:modified xsi:type="dcterms:W3CDTF">2025-01-20T04:56:20Z</dcterms:modified>
</cp:coreProperties>
</file>